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2.xml" ContentType="application/vnd.openxmlformats-officedocument.drawingml.chartshapes+xml"/>
  <Override PartName="/ppt/charts/chart30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765" r:id="rId2"/>
    <p:sldId id="830" r:id="rId3"/>
    <p:sldId id="845" r:id="rId4"/>
    <p:sldId id="861" r:id="rId5"/>
    <p:sldId id="904" r:id="rId6"/>
    <p:sldId id="905" r:id="rId7"/>
    <p:sldId id="896" r:id="rId8"/>
    <p:sldId id="863" r:id="rId9"/>
    <p:sldId id="865" r:id="rId10"/>
    <p:sldId id="890" r:id="rId11"/>
    <p:sldId id="906" r:id="rId12"/>
    <p:sldId id="910" r:id="rId13"/>
    <p:sldId id="886" r:id="rId14"/>
    <p:sldId id="889" r:id="rId15"/>
    <p:sldId id="911" r:id="rId16"/>
    <p:sldId id="872" r:id="rId17"/>
    <p:sldId id="909" r:id="rId18"/>
    <p:sldId id="859" r:id="rId19"/>
    <p:sldId id="913" r:id="rId20"/>
    <p:sldId id="912" r:id="rId21"/>
    <p:sldId id="836" r:id="rId2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EFF0"/>
    <a:srgbClr val="EDFCFD"/>
    <a:srgbClr val="0099FF"/>
    <a:srgbClr val="BBE0E3"/>
    <a:srgbClr val="082FAC"/>
    <a:srgbClr val="EDEFE5"/>
    <a:srgbClr val="FFEAD5"/>
    <a:srgbClr val="FFF9F3"/>
    <a:srgbClr val="FFFD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856" autoAdjust="0"/>
  </p:normalViewPr>
  <p:slideViewPr>
    <p:cSldViewPr>
      <p:cViewPr varScale="1">
        <p:scale>
          <a:sx n="70" d="100"/>
          <a:sy n="70" d="100"/>
        </p:scale>
        <p:origin x="-898" y="-8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3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Аварии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426948368420285"/>
          <c:y val="8.138286794508257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81504"/>
        <c:axId val="39753920"/>
      </c:barChart>
      <c:catAx>
        <c:axId val="841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53920"/>
        <c:crosses val="autoZero"/>
        <c:auto val="1"/>
        <c:lblAlgn val="ctr"/>
        <c:lblOffset val="100"/>
        <c:noMultiLvlLbl val="0"/>
      </c:catAx>
      <c:valAx>
        <c:axId val="397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КВП</c:v>
                </c:pt>
                <c:pt idx="1">
                  <c:v>Пуски/                         приемки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</c:v>
                </c:pt>
                <c:pt idx="1">
                  <c:v>560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КВП</c:v>
                </c:pt>
                <c:pt idx="1">
                  <c:v>Пуски/                         приемки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41664"/>
        <c:axId val="103730560"/>
      </c:barChart>
      <c:catAx>
        <c:axId val="898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730560"/>
        <c:crosses val="autoZero"/>
        <c:auto val="1"/>
        <c:lblAlgn val="ctr"/>
        <c:lblOffset val="100"/>
        <c:noMultiLvlLbl val="0"/>
      </c:catAx>
      <c:valAx>
        <c:axId val="10373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4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поручения</c:v>
                </c:pt>
                <c:pt idx="1">
                  <c:v>обращения</c:v>
                </c:pt>
                <c:pt idx="2">
                  <c:v>соискатели/                             лицензиаты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5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поручения</c:v>
                </c:pt>
                <c:pt idx="1">
                  <c:v>обращения</c:v>
                </c:pt>
                <c:pt idx="2">
                  <c:v>соискатели/                             лицензиаты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77312"/>
        <c:axId val="103734016"/>
      </c:barChart>
      <c:catAx>
        <c:axId val="928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734016"/>
        <c:crosses val="autoZero"/>
        <c:auto val="1"/>
        <c:lblAlgn val="ctr"/>
        <c:lblOffset val="100"/>
        <c:noMultiLvlLbl val="0"/>
      </c:catAx>
      <c:valAx>
        <c:axId val="1037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7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Внеплановые</a:t>
            </a:r>
            <a:r>
              <a:rPr lang="ru-RU" sz="1800" baseline="0" dirty="0" smtClean="0"/>
              <a:t> проверки (всего)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меся. 2019</c:v>
                </c:pt>
                <c:pt idx="1">
                  <c:v>12 мес.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1169</c:v>
                </c:pt>
                <c:pt idx="1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78336"/>
        <c:axId val="189833792"/>
      </c:barChart>
      <c:catAx>
        <c:axId val="92878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9833792"/>
        <c:crosses val="autoZero"/>
        <c:auto val="1"/>
        <c:lblAlgn val="ctr"/>
        <c:lblOffset val="100"/>
        <c:noMultiLvlLbl val="0"/>
      </c:catAx>
      <c:valAx>
        <c:axId val="1898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7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67268406491436E-2"/>
          <c:y val="3.651574803149607E-2"/>
          <c:w val="0.89727174622873884"/>
          <c:h val="0.7136999658768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КВП</c:v>
                </c:pt>
                <c:pt idx="1">
                  <c:v>поручения Правительства</c:v>
                </c:pt>
                <c:pt idx="2">
                  <c:v>обращения</c:v>
                </c:pt>
                <c:pt idx="3">
                  <c:v>заявления на допуск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235</c:v>
                </c:pt>
                <c:pt idx="1">
                  <c:v>284</c:v>
                </c:pt>
                <c:pt idx="2">
                  <c:v>6</c:v>
                </c:pt>
                <c:pt idx="3">
                  <c:v>644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КВП</c:v>
                </c:pt>
                <c:pt idx="1">
                  <c:v>поручения Правительства</c:v>
                </c:pt>
                <c:pt idx="2">
                  <c:v>обращения</c:v>
                </c:pt>
                <c:pt idx="3">
                  <c:v>заявления на допуск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60</c:v>
                </c:pt>
                <c:pt idx="2">
                  <c:v>3</c:v>
                </c:pt>
                <c:pt idx="3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79200"/>
        <c:axId val="189834944"/>
      </c:barChart>
      <c:catAx>
        <c:axId val="9457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34944"/>
        <c:crosses val="autoZero"/>
        <c:auto val="1"/>
        <c:lblAlgn val="ctr"/>
        <c:lblOffset val="100"/>
        <c:noMultiLvlLbl val="0"/>
      </c:catAx>
      <c:valAx>
        <c:axId val="18983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7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4478215157666"/>
          <c:y val="0.89118123779897462"/>
          <c:w val="0.39310418761059074"/>
          <c:h val="6.4013327659610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36245972669707"/>
          <c:y val="0.13752496532038688"/>
          <c:w val="0.87360633764707196"/>
          <c:h val="0.70370398622047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Тверская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0846434668283357E-3"/>
                  <c:y val="-4.18461839716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46434668282507E-3"/>
                  <c:y val="-4.18461839716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46434668282507E-3"/>
                  <c:y val="-4.782421025330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протоколов в отношении ЮЛ</c:v>
                </c:pt>
                <c:pt idx="1">
                  <c:v>Количество протоколов ВЗД</c:v>
                </c:pt>
                <c:pt idx="2">
                  <c:v>Количество протоколов в отношении ДЛ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13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52480"/>
        <c:axId val="189837824"/>
        <c:axId val="0"/>
      </c:bar3DChart>
      <c:catAx>
        <c:axId val="936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37824"/>
        <c:crosses val="autoZero"/>
        <c:auto val="1"/>
        <c:lblAlgn val="ctr"/>
        <c:lblOffset val="100"/>
        <c:noMultiLvlLbl val="0"/>
      </c:catAx>
      <c:valAx>
        <c:axId val="18983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6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21415111687241"/>
          <c:y val="8.7553831118576245E-2"/>
          <c:w val="0.52963496921425546"/>
          <c:h val="5.7503497728124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36245972669707"/>
          <c:y val="0.13752496532038688"/>
          <c:w val="0.87360633764707196"/>
          <c:h val="0.70370398622047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0846434668283357E-3"/>
                  <c:y val="-4.18461839716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46434668282507E-3"/>
                  <c:y val="-4.184618397164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46434668282507E-3"/>
                  <c:y val="-4.782421025330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протоколов в отношении ЮЛ</c:v>
                </c:pt>
                <c:pt idx="1">
                  <c:v>Количество протоколов ВЗД</c:v>
                </c:pt>
                <c:pt idx="2">
                  <c:v>Количество протоколов в отношении ДЛ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</c:v>
                </c:pt>
                <c:pt idx="1">
                  <c:v>0</c:v>
                </c:pt>
                <c:pt idx="2">
                  <c:v>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2539304004850918E-3"/>
                  <c:y val="-5.38022365349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835197112472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0895600727527E-2"/>
                  <c:y val="-7.1736315379955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протоколов в отношении ЮЛ</c:v>
                </c:pt>
                <c:pt idx="1">
                  <c:v>Количество протоколов ВЗД</c:v>
                </c:pt>
                <c:pt idx="2">
                  <c:v>Количество протоколов в отношении ДЛ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3</c:v>
                </c:pt>
                <c:pt idx="2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337472"/>
        <c:axId val="189840704"/>
        <c:axId val="0"/>
      </c:bar3DChart>
      <c:catAx>
        <c:axId val="953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40704"/>
        <c:crosses val="autoZero"/>
        <c:auto val="1"/>
        <c:lblAlgn val="ctr"/>
        <c:lblOffset val="100"/>
        <c:noMultiLvlLbl val="0"/>
      </c:catAx>
      <c:valAx>
        <c:axId val="18984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3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21415111687241"/>
          <c:y val="8.7553831118576245E-2"/>
          <c:w val="0.52963496921425546"/>
          <c:h val="5.7503497728124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17033232866598"/>
          <c:y val="0.13154699803149619"/>
          <c:w val="0.87360633764707196"/>
          <c:h val="0.70370398622047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227696922564158E-2"/>
                  <c:y val="-8.07033548024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380985446061549"/>
                  <c:y val="-4.782421025330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03008"/>
        <c:axId val="189841408"/>
        <c:axId val="0"/>
      </c:bar3DChart>
      <c:catAx>
        <c:axId val="1018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41408"/>
        <c:crosses val="autoZero"/>
        <c:auto val="1"/>
        <c:lblAlgn val="ctr"/>
        <c:lblOffset val="100"/>
        <c:noMultiLvlLbl val="0"/>
      </c:catAx>
      <c:valAx>
        <c:axId val="18984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0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</a:t>
            </a:r>
          </a:p>
        </c:rich>
      </c:tx>
      <c:layout>
        <c:manualLayout>
          <c:xMode val="edge"/>
          <c:yMode val="edge"/>
          <c:x val="0.293451871360698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649606299212588E-2"/>
          <c:y val="0.12842199803149623"/>
          <c:w val="0.90743372703412051"/>
          <c:h val="0.703703986220472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412130678290648"/>
                  <c:y val="-8.0449150874074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проверок/чел.в  месяц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9.1999999999999993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31254819725912814"/>
                  <c:y val="-5.569556598974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проверок/чел.в  месяц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02496"/>
        <c:axId val="189845440"/>
        <c:axId val="0"/>
      </c:bar3DChart>
      <c:catAx>
        <c:axId val="1018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45440"/>
        <c:crosses val="autoZero"/>
        <c:auto val="1"/>
        <c:lblAlgn val="ctr"/>
        <c:lblOffset val="100"/>
        <c:noMultiLvlLbl val="0"/>
      </c:catAx>
      <c:valAx>
        <c:axId val="189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НАДЗОРА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17033232866598"/>
          <c:y val="0.1315469980314963"/>
          <c:w val="0.87360633764707241"/>
          <c:h val="0.70370398622047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1904927230307749"/>
                  <c:y val="-3.287914454914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557354738362404"/>
                  <c:y val="-4.782421025330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 на проверку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020608"/>
        <c:axId val="189848320"/>
        <c:axId val="0"/>
      </c:bar3DChart>
      <c:catAx>
        <c:axId val="1020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48320"/>
        <c:crosses val="autoZero"/>
        <c:auto val="1"/>
        <c:lblAlgn val="ctr"/>
        <c:lblOffset val="100"/>
        <c:noMultiLvlLbl val="0"/>
      </c:catAx>
      <c:valAx>
        <c:axId val="1898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02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ИНСПЕКТОРА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34518713606990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649606299212588E-2"/>
          <c:y val="0.12842199803149629"/>
          <c:w val="0.90743372703412051"/>
          <c:h val="0.70370398622047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2622649770940489E-2"/>
                  <c:y val="-6.8072358431909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проверок/чел.в  месяц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3342994569230874"/>
                  <c:y val="-6.188396221082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проверок/чел.в  месяц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190016"/>
        <c:axId val="234513536"/>
        <c:axId val="0"/>
      </c:bar3DChart>
      <c:catAx>
        <c:axId val="1031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513536"/>
        <c:crosses val="autoZero"/>
        <c:auto val="1"/>
        <c:lblAlgn val="ctr"/>
        <c:lblOffset val="100"/>
        <c:noMultiLvlLbl val="0"/>
      </c:catAx>
      <c:valAx>
        <c:axId val="23451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19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Несчастные случаи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97352705045351"/>
          <c:y val="0.30576248377949727"/>
          <c:w val="0.84542152549087835"/>
          <c:h val="0.33934199494828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80064"/>
        <c:axId val="39825344"/>
      </c:barChart>
      <c:catAx>
        <c:axId val="8668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825344"/>
        <c:crosses val="autoZero"/>
        <c:auto val="1"/>
        <c:lblAlgn val="ctr"/>
        <c:lblOffset val="100"/>
        <c:noMultiLvlLbl val="0"/>
      </c:catAx>
      <c:valAx>
        <c:axId val="39825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680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Предупреждения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2018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chemeClr val="accent3">
                  <a:lumMod val="85000"/>
                </a:schemeClr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861501745574963E-3"/>
                  <c:y val="8.6720667400591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861501745574963E-3"/>
                  <c:y val="1.6664562523355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3.651690104734498E-2"/>
                  <c:y val="1.6664562523355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188480"/>
        <c:axId val="234515840"/>
      </c:barChart>
      <c:catAx>
        <c:axId val="10318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4515840"/>
        <c:crosses val="autoZero"/>
        <c:auto val="1"/>
        <c:lblAlgn val="ctr"/>
        <c:lblOffset val="100"/>
        <c:noMultiLvlLbl val="0"/>
      </c:catAx>
      <c:valAx>
        <c:axId val="234515840"/>
        <c:scaling>
          <c:orientation val="minMax"/>
          <c:max val="15"/>
          <c:min val="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03188480"/>
        <c:crosses val="autoZero"/>
        <c:crossBetween val="between"/>
        <c:majorUnit val="5"/>
        <c:min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11648651821891451"/>
          <c:y val="0.81584520911817882"/>
          <c:w val="0.79137108503597764"/>
          <c:h val="0.12643393158335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Штрафы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2018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rgbClr val="FFEAD5"/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581184"/>
        <c:axId val="234517568"/>
      </c:barChart>
      <c:catAx>
        <c:axId val="10358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4517568"/>
        <c:crosses val="autoZero"/>
        <c:auto val="1"/>
        <c:lblAlgn val="ctr"/>
        <c:lblOffset val="100"/>
        <c:noMultiLvlLbl val="0"/>
      </c:catAx>
      <c:valAx>
        <c:axId val="234517568"/>
        <c:scaling>
          <c:orientation val="minMax"/>
          <c:max val="250"/>
          <c:min val="5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03581184"/>
        <c:crosses val="autoZero"/>
        <c:crossBetween val="between"/>
        <c:majorUnit val="25"/>
        <c:min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6.9220926050379245E-2"/>
          <c:y val="0.85432578198382003"/>
          <c:w val="0.73110608638021535"/>
          <c:h val="0.12643393158335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Дисквалификация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2018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rgbClr val="C0C0C0"/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rgbClr val="FF0000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326208"/>
        <c:axId val="234519296"/>
      </c:barChart>
      <c:catAx>
        <c:axId val="10332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4519296"/>
        <c:crosses val="autoZero"/>
        <c:auto val="1"/>
        <c:lblAlgn val="ctr"/>
        <c:lblOffset val="100"/>
        <c:noMultiLvlLbl val="0"/>
      </c:catAx>
      <c:valAx>
        <c:axId val="234519296"/>
        <c:scaling>
          <c:orientation val="minMax"/>
          <c:max val="8"/>
          <c:min val="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03326208"/>
        <c:crosses val="autoZero"/>
        <c:crossBetween val="between"/>
        <c:majorUnit val="2"/>
        <c:min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8.1702356602522175E-2"/>
          <c:y val="0.85432578198382003"/>
          <c:w val="0.718788351027564"/>
          <c:h val="0.12643393158335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ВЗД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2018</c:v>
                </c:pt>
              </c:strCache>
            </c:strRef>
          </c:tx>
          <c:spPr>
            <a:solidFill>
              <a:schemeClr val="accent3">
                <a:lumMod val="85000"/>
              </a:schemeClr>
            </a:solidFill>
            <a:ln w="12700">
              <a:solidFill>
                <a:srgbClr val="C0C0C0"/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454976"/>
        <c:axId val="235520576"/>
      </c:barChart>
      <c:catAx>
        <c:axId val="10745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5520576"/>
        <c:crosses val="autoZero"/>
        <c:auto val="1"/>
        <c:lblAlgn val="ctr"/>
        <c:lblOffset val="100"/>
        <c:noMultiLvlLbl val="0"/>
      </c:catAx>
      <c:valAx>
        <c:axId val="235520576"/>
        <c:scaling>
          <c:orientation val="minMax"/>
          <c:max val="8"/>
          <c:min val="0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07454976"/>
        <c:crosses val="autoZero"/>
        <c:crossBetween val="between"/>
        <c:majorUnit val="2"/>
        <c:minorUnit val="0.1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6.740384121887541E-2"/>
          <c:y val="0.85432578198382003"/>
          <c:w val="0.72508294532779283"/>
          <c:h val="0.12643393158335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Проведено проверок</c:v>
                </c:pt>
                <c:pt idx="1">
                  <c:v>административных наказаний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119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Проведено проверок</c:v>
                </c:pt>
                <c:pt idx="1">
                  <c:v>административных наказаний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104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Проведено проверок</c:v>
                </c:pt>
                <c:pt idx="1">
                  <c:v>административных наказаний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864320"/>
        <c:axId val="235523456"/>
      </c:barChart>
      <c:catAx>
        <c:axId val="1038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23456"/>
        <c:crosses val="autoZero"/>
        <c:auto val="1"/>
        <c:lblAlgn val="ctr"/>
        <c:lblOffset val="100"/>
        <c:noMultiLvlLbl val="0"/>
      </c:catAx>
      <c:valAx>
        <c:axId val="23552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выявлено нарушений</c:v>
                </c:pt>
                <c:pt idx="1">
                  <c:v>сумма наложенных штрафов (тыс. 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6500</c:v>
                </c:pt>
                <c:pt idx="1">
                  <c:v>796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выявлено нарушений</c:v>
                </c:pt>
                <c:pt idx="1">
                  <c:v>сумма наложенных штрафов (тыс. руб.)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4630</c:v>
                </c:pt>
                <c:pt idx="1">
                  <c:v>820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выявлено нарушений</c:v>
                </c:pt>
                <c:pt idx="1">
                  <c:v>сумма наложенных штрафов (тыс. руб.)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5008</c:v>
                </c:pt>
                <c:pt idx="1">
                  <c:v>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15872"/>
        <c:axId val="235525184"/>
      </c:barChart>
      <c:catAx>
        <c:axId val="1104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25184"/>
        <c:crosses val="autoZero"/>
        <c:auto val="1"/>
        <c:lblAlgn val="ctr"/>
        <c:lblOffset val="100"/>
        <c:noMultiLvlLbl val="0"/>
      </c:catAx>
      <c:valAx>
        <c:axId val="2355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1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76818452434339"/>
          <c:y val="0"/>
          <c:w val="0.6594651876287250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Pt>
            <c:idx val="0"/>
            <c:bubble3D val="0"/>
            <c:explosion val="11"/>
            <c:spPr>
              <a:solidFill>
                <a:srgbClr val="E6000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bubble3D val="0"/>
            <c:spPr>
              <a:solidFill>
                <a:srgbClr val="73A6F9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5313458448638859"/>
          <c:y val="0.70695667359830205"/>
          <c:w val="7.7764766410893374E-2"/>
          <c:h val="0.221397322457272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C00000"/>
                </a:solidFill>
              </a:rPr>
              <a:t>Количество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l">
              <a:defRPr sz="1862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C00000"/>
                </a:solidFill>
              </a:rPr>
              <a:t>аттестованных лиц</a:t>
            </a:r>
            <a:endParaRPr lang="ru-RU" sz="18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2.7224951195898867E-2"/>
          <c:y val="1.03746642529914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673147428063537E-2"/>
          <c:y val="0.21496309437840244"/>
          <c:w val="0.89021303188534551"/>
          <c:h val="0.610425840214039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69946196454371E-3"/>
                  <c:y val="1.0374664252991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1313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666322789531327E-3"/>
                  <c:y val="-7.431363835390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8950272"/>
        <c:axId val="40039488"/>
      </c:barChart>
      <c:catAx>
        <c:axId val="8895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39488"/>
        <c:crossesAt val="300"/>
        <c:auto val="1"/>
        <c:lblAlgn val="ctr"/>
        <c:lblOffset val="100"/>
        <c:noMultiLvlLbl val="0"/>
      </c:catAx>
      <c:valAx>
        <c:axId val="40039488"/>
        <c:scaling>
          <c:orientation val="minMax"/>
          <c:max val="1500"/>
          <c:min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950272"/>
        <c:crosses val="autoZero"/>
        <c:crossBetween val="between"/>
        <c:majorUnit val="30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8217130103291"/>
          <c:y val="5.4672029905173933E-2"/>
          <c:w val="0.2536774520907295"/>
          <c:h val="0.24911641762026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 состоянию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01.01.2020 </a:t>
            </a:r>
            <a:r>
              <a:rPr lang="ru-RU" sz="2000" dirty="0" smtClean="0">
                <a:solidFill>
                  <a:srgbClr val="C00000"/>
                </a:solidFill>
              </a:rPr>
              <a:t>75 организаций осуществляли </a:t>
            </a:r>
            <a:r>
              <a:rPr lang="ru-RU" sz="2000" dirty="0">
                <a:solidFill>
                  <a:srgbClr val="C00000"/>
                </a:solidFill>
              </a:rPr>
              <a:t>деятельность без лицензии</a:t>
            </a:r>
          </a:p>
        </c:rich>
      </c:tx>
      <c:layout>
        <c:manualLayout>
          <c:xMode val="edge"/>
          <c:yMode val="edge"/>
          <c:x val="9.799410877654606E-2"/>
          <c:y val="2.226673395627436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71525618317767E-2"/>
          <c:y val="0.27431474808270606"/>
          <c:w val="0.63159187559890506"/>
          <c:h val="0.69099298642585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 на 01.01.2020 69 организаций, осуществлчяющих деятельность без лицензии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2284891628924806E-2"/>
                  <c:y val="0.101424900779346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11 %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 smtClean="0"/>
                      <a:t>89 %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 эксплуатируют ОПО</c:v>
                </c:pt>
                <c:pt idx="1">
                  <c:v>эксплуатируют ОПО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предостережений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не эксплуатируют ОПО</c:v>
                </c:pt>
                <c:pt idx="1">
                  <c:v>эксплуатируют ОПО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569992827063395"/>
          <c:y val="0.27506725021096945"/>
          <c:w val="0.32340642608053438"/>
          <c:h val="0.491714573085260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Количество</a:t>
            </a:r>
            <a:r>
              <a:rPr lang="ru-RU" sz="1400" baseline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организаций, работающих без лицензии (с учётом вновь зарегистрированных на 01.01.2021)</a:t>
            </a:r>
            <a:endParaRPr lang="ru-RU" sz="1400" dirty="0">
              <a:solidFill>
                <a:schemeClr val="accent6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1367852488460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052237488079694E-2"/>
          <c:y val="0.23736436853531101"/>
          <c:w val="0.92290423127185395"/>
          <c:h val="0.586194192845526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Проверенные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получили лицензию/исключены из реестра опо</c:v>
                </c:pt>
                <c:pt idx="1">
                  <c:v>зарегистрированы в реестре без лицензии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4328632500912359"/>
          <c:w val="0.96624523468170986"/>
          <c:h val="0.15671367499087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0158777532382"/>
          <c:y val="0.20184562826352628"/>
          <c:w val="0.87161623689862799"/>
          <c:h val="0.40565518061819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82016"/>
        <c:axId val="39828800"/>
      </c:barChart>
      <c:catAx>
        <c:axId val="841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28800"/>
        <c:crosses val="autoZero"/>
        <c:auto val="1"/>
        <c:lblAlgn val="ctr"/>
        <c:lblOffset val="100"/>
        <c:noMultiLvlLbl val="0"/>
      </c:catAx>
      <c:valAx>
        <c:axId val="3982880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82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60375460720942E-2"/>
          <c:y val="0.74736418175758246"/>
          <c:w val="0.73786812349413222"/>
          <c:h val="0.21736195978224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Из фактически эксплуатирующих </a:t>
            </a:r>
          </a:p>
          <a:p>
            <a:pPr>
              <a:defRPr/>
            </a:pPr>
            <a:r>
              <a:rPr lang="ru-RU" sz="1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не получили лицензию </a:t>
            </a:r>
            <a:r>
              <a:rPr lang="ru-RU" sz="1400" baseline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(на 01.01.2021)</a:t>
            </a:r>
            <a:endParaRPr lang="ru-RU" sz="1400" dirty="0">
              <a:solidFill>
                <a:schemeClr val="accent6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64571142732098"/>
          <c:y val="3.11239927589745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052237488079694E-2"/>
          <c:y val="0.23736436853531101"/>
          <c:w val="0.92290423127185395"/>
          <c:h val="0.586194192845526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Проверенные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получили лицензию</c:v>
                </c:pt>
                <c:pt idx="1">
                  <c:v>не получили лицензию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224571190240352"/>
          <c:w val="0.44742813810764187"/>
          <c:h val="0.18787700067775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162642747297089"/>
          <c:y val="0.12922934273452821"/>
          <c:w val="0.92610774728733847"/>
          <c:h val="0.450936330071852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241961506764593E-2"/>
                  <c:y val="-3.169189211534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79867411083682E-4"/>
                  <c:y val="-3.2574868942210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035536681662238E-3"/>
                  <c:y val="-2.7651481876690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организаций, не представивших отчет</c:v>
                </c:pt>
                <c:pt idx="1">
                  <c:v>кол-во составленных протоколов</c:v>
                </c:pt>
                <c:pt idx="2">
                  <c:v>кол-во вынесенных постановлений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</c:v>
                </c:pt>
                <c:pt idx="1">
                  <c:v>195</c:v>
                </c:pt>
                <c:pt idx="2">
                  <c:v>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501718714504358E-2"/>
                  <c:y val="-2.0976674426355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951141415462E-2"/>
                  <c:y val="-3.3980559007655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15746840732453E-2"/>
                  <c:y val="-2.753618460997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организаций, не представивших отчет</c:v>
                </c:pt>
                <c:pt idx="1">
                  <c:v>кол-во составленных протоколов</c:v>
                </c:pt>
                <c:pt idx="2">
                  <c:v>кол-во вынесенных постановлений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</c:v>
                </c:pt>
                <c:pt idx="1">
                  <c:v>181</c:v>
                </c:pt>
                <c:pt idx="2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605888"/>
        <c:axId val="224969856"/>
        <c:axId val="0"/>
      </c:bar3DChart>
      <c:catAx>
        <c:axId val="1736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969856"/>
        <c:crosses val="autoZero"/>
        <c:auto val="1"/>
        <c:lblAlgn val="ctr"/>
        <c:lblOffset val="100"/>
        <c:noMultiLvlLbl val="0"/>
      </c:catAx>
      <c:valAx>
        <c:axId val="22496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60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75766705855235"/>
          <c:y val="0.74447254428897391"/>
          <c:w val="0.47669019362691045"/>
          <c:h val="5.1269868485364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Аварии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572568456754287"/>
          <c:y val="4.0691433972541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56160"/>
        <c:axId val="40038912"/>
      </c:barChart>
      <c:catAx>
        <c:axId val="897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38912"/>
        <c:crosses val="autoZero"/>
        <c:auto val="1"/>
        <c:lblAlgn val="ctr"/>
        <c:lblOffset val="100"/>
        <c:noMultiLvlLbl val="0"/>
      </c:catAx>
      <c:valAx>
        <c:axId val="4003891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7561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55278870404581E-2"/>
          <c:y val="0.23124051031366882"/>
          <c:w val="0.87161623689862811"/>
          <c:h val="0.40565518061819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208768"/>
        <c:axId val="40034304"/>
      </c:barChart>
      <c:catAx>
        <c:axId val="902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34304"/>
        <c:crosses val="autoZero"/>
        <c:auto val="1"/>
        <c:lblAlgn val="ctr"/>
        <c:lblOffset val="100"/>
        <c:noMultiLvlLbl val="0"/>
      </c:catAx>
      <c:valAx>
        <c:axId val="40034304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208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60375460720942E-2"/>
          <c:y val="0.74736418175758246"/>
          <c:w val="0.74849531761921861"/>
          <c:h val="0.21736195978224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ПЛАНОВЫЕ ПРОВЕРКИ</a:t>
            </a:r>
            <a:endParaRPr lang="ru-RU" sz="1600" b="1" dirty="0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731383139058614"/>
          <c:y val="1.25000000000000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696339218905701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5333434992145082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209792"/>
        <c:axId val="91344256"/>
        <c:axId val="0"/>
      </c:bar3DChart>
      <c:catAx>
        <c:axId val="902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344256"/>
        <c:crosses val="autoZero"/>
        <c:auto val="1"/>
        <c:lblAlgn val="ctr"/>
        <c:lblOffset val="100"/>
        <c:noMultiLvlLbl val="0"/>
      </c:catAx>
      <c:valAx>
        <c:axId val="913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20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/>
              <a:t>РЕЗУЛЬТАТИВНОСТЬ НАДЗОРА</a:t>
            </a:r>
            <a:endParaRPr lang="ru-RU" sz="1600" b="1" dirty="0"/>
          </a:p>
        </c:rich>
      </c:tx>
      <c:layout>
        <c:manualLayout>
          <c:xMode val="edge"/>
          <c:yMode val="edge"/>
          <c:x val="0.12504593506704395"/>
          <c:y val="1.56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7834343192636773E-2"/>
                  <c:y val="-0.1093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нарушений/на 1 проверку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3063676685496484"/>
                  <c:y val="-7.8125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нарушений/на 1 проверку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9.3800000000000008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842176"/>
        <c:axId val="91344832"/>
        <c:axId val="0"/>
      </c:bar3DChart>
      <c:catAx>
        <c:axId val="898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344832"/>
        <c:crosses val="autoZero"/>
        <c:auto val="1"/>
        <c:lblAlgn val="ctr"/>
        <c:lblOffset val="100"/>
        <c:noMultiLvlLbl val="0"/>
      </c:catAx>
      <c:valAx>
        <c:axId val="9134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НАГРУЗКА 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НА ИНСПЕКТОРА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023828160507418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3227696922564161"/>
                  <c:y val="-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проверок/чел.в месяц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058751047863439E-2"/>
                  <c:y val="-0.153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проверок/чел.в месяц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4831054125299198"/>
                  <c:y val="-4.6874999999999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проверок/чел.в месяц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305536"/>
        <c:axId val="103727104"/>
        <c:axId val="0"/>
      </c:bar3DChart>
      <c:catAx>
        <c:axId val="903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727104"/>
        <c:crosses val="autoZero"/>
        <c:auto val="1"/>
        <c:lblAlgn val="ctr"/>
        <c:lblOffset val="100"/>
        <c:noMultiLvlLbl val="0"/>
      </c:catAx>
      <c:valAx>
        <c:axId val="10372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0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Внеплановые</a:t>
            </a:r>
            <a:r>
              <a:rPr lang="ru-RU" sz="1800" baseline="0" dirty="0" smtClean="0"/>
              <a:t> проверки (всего)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739</c:v>
                </c:pt>
                <c:pt idx="1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207232"/>
        <c:axId val="40041792"/>
      </c:barChart>
      <c:catAx>
        <c:axId val="902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41792"/>
        <c:crosses val="autoZero"/>
        <c:auto val="1"/>
        <c:lblAlgn val="ctr"/>
        <c:lblOffset val="100"/>
        <c:noMultiLvlLbl val="0"/>
      </c:catAx>
      <c:valAx>
        <c:axId val="4004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2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0.70881</cdr:x>
      <cdr:y>0.23245</cdr:y>
    </cdr:from>
    <cdr:to>
      <cdr:x>0.90123</cdr:x>
      <cdr:y>0.44062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0168" y="953916"/>
          <a:ext cx="665149" cy="854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2060"/>
              </a:solidFill>
            </a:rPr>
            <a:t>2 %</a:t>
          </a:r>
          <a:endParaRPr lang="ru-RU" sz="18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0.01171</cdr:x>
      <cdr:y>0.46927</cdr:y>
    </cdr:from>
    <cdr:to>
      <cdr:x>0.26246</cdr:x>
      <cdr:y>0.58658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19" y="1317857"/>
          <a:ext cx="1141754" cy="329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Всего</a:t>
          </a:r>
          <a:r>
            <a:rPr lang="en-US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:</a:t>
          </a:r>
          <a:r>
            <a:rPr lang="ru-RU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 100</a:t>
          </a:r>
        </a:p>
        <a:p xmlns:a="http://schemas.openxmlformats.org/drawingml/2006/main">
          <a:endParaRPr lang="ru-RU" sz="1200" dirty="0" smtClean="0">
            <a:solidFill>
              <a:schemeClr val="tx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0.02351</cdr:x>
      <cdr:y>0.46927</cdr:y>
    </cdr:from>
    <cdr:to>
      <cdr:x>0.21251</cdr:x>
      <cdr:y>0.58658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504" y="1440160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Всего</a:t>
          </a:r>
          <a:r>
            <a:rPr lang="en-US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:</a:t>
          </a:r>
          <a:r>
            <a:rPr lang="ru-RU" sz="1200" b="1" dirty="0" smtClean="0">
              <a:solidFill>
                <a:schemeClr val="tx1"/>
              </a:solidFill>
              <a:latin typeface="Calibri" panose="020F0502020204030204" pitchFamily="34" charset="0"/>
            </a:rPr>
            <a:t> 71</a:t>
          </a:r>
          <a:endParaRPr lang="ru-RU" sz="1200" b="1" dirty="0">
            <a:solidFill>
              <a:schemeClr val="tx1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4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4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4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8739"/>
            <a:ext cx="4986633" cy="44639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4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70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170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170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170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170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17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17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17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170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2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9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7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9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7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5A3E0E-F67E-414A-9F95-77D29D929B8A}" type="slidenum">
              <a:rPr lang="ru-RU" altLang="ru-RU">
                <a:latin typeface="Times New Roman" panose="02020603050405020304" pitchFamily="18" charset="0"/>
              </a:rPr>
              <a:pPr/>
              <a:t>16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5A3E0E-F67E-414A-9F95-77D29D929B8A}" type="slidenum">
              <a:rPr lang="ru-RU" altLang="ru-RU"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060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060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A50E02-7F48-4E30-8A19-D178C896DF95}" type="slidenum">
              <a:rPr lang="ru-RU" altLang="ru-RU"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61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6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5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9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4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7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2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Итоги работы за 12 месяцев 2020 года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(ТВЕРСКАЯ область)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Доклад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заместителя руководителя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Центрального управления </a:t>
            </a:r>
            <a:r>
              <a:rPr kumimoji="1"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Ростехнадзора</a:t>
            </a:r>
            <a:endParaRPr kumimoji="1"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Филатова Александра Владимировича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6137702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28 апреля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2021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г.</a:t>
            </a: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59CF-5AA0-4976-89EC-B1DBD58D684E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6F74B1-FF87-4419-B6BF-974E18322BB2}" type="slidenum">
              <a:rPr lang="ru-RU" altLang="ru-RU" sz="1600" smtClean="0"/>
              <a:pPr/>
              <a:t>10</a:t>
            </a:fld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87992"/>
              </p:ext>
            </p:extLst>
          </p:nvPr>
        </p:nvGraphicFramePr>
        <p:xfrm>
          <a:off x="237489" y="1052736"/>
          <a:ext cx="873079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внеплановых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проверок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(энергетический надзор Тверская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область)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40649538"/>
              </p:ext>
            </p:extLst>
          </p:nvPr>
        </p:nvGraphicFramePr>
        <p:xfrm>
          <a:off x="394249" y="1844824"/>
          <a:ext cx="25202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12708323"/>
              </p:ext>
            </p:extLst>
          </p:nvPr>
        </p:nvGraphicFramePr>
        <p:xfrm>
          <a:off x="2915816" y="2492896"/>
          <a:ext cx="59046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16016" y="219642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основаниям: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901838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4615F8-D15F-4006-82EE-F7781A410C76}" type="slidenum">
              <a:rPr lang="ru-RU" altLang="ru-RU" sz="1600" smtClean="0"/>
              <a:pPr/>
              <a:t>11</a:t>
            </a:fld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32923"/>
              </p:ext>
            </p:extLst>
          </p:nvPr>
        </p:nvGraphicFramePr>
        <p:xfrm>
          <a:off x="899592" y="980728"/>
          <a:ext cx="734481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Составление протоколов по итогам проведения проверок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(промышленный надзор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ru-RU" sz="8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Количество проверок с нарушениями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– 75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(Тверская область)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68906804"/>
              </p:ext>
            </p:extLst>
          </p:nvPr>
        </p:nvGraphicFramePr>
        <p:xfrm>
          <a:off x="642505" y="2060848"/>
          <a:ext cx="768959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819868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4615F8-D15F-4006-82EE-F7781A410C76}" type="slidenum">
              <a:rPr lang="ru-RU" altLang="ru-RU" sz="1600" smtClean="0"/>
              <a:pPr/>
              <a:t>12</a:t>
            </a:fld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7331"/>
              </p:ext>
            </p:extLst>
          </p:nvPr>
        </p:nvGraphicFramePr>
        <p:xfrm>
          <a:off x="899592" y="980728"/>
          <a:ext cx="734481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Составление протоколов по итогам проведения проверок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(энергетический надзор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ru-RU" sz="8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Количество проверок с нарушениями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– 109</a:t>
                      </a:r>
                      <a:endParaRPr lang="ru-RU" sz="16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12209723"/>
              </p:ext>
            </p:extLst>
          </p:nvPr>
        </p:nvGraphicFramePr>
        <p:xfrm>
          <a:off x="683568" y="2060848"/>
          <a:ext cx="768959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372755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D49587-4A2F-4ACE-805C-BB9AF94CA5CC}" type="slidenum">
              <a:rPr lang="ru-RU" altLang="ru-RU" sz="1600" smtClean="0"/>
              <a:pPr/>
              <a:t>13</a:t>
            </a:fld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03151"/>
              </p:ext>
            </p:extLst>
          </p:nvPr>
        </p:nvGraphicFramePr>
        <p:xfrm>
          <a:off x="237489" y="1052736"/>
          <a:ext cx="87307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Общая результативность надзора и нагрузка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 инспектора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по плановым и внеплановым проверкам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(промышленный надзор Тверская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область)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51760049"/>
              </p:ext>
            </p:extLst>
          </p:nvPr>
        </p:nvGraphicFramePr>
        <p:xfrm>
          <a:off x="539552" y="2132856"/>
          <a:ext cx="3528392" cy="424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75020384"/>
              </p:ext>
            </p:extLst>
          </p:nvPr>
        </p:nvGraphicFramePr>
        <p:xfrm>
          <a:off x="5004048" y="2204864"/>
          <a:ext cx="30963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834427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14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4617"/>
              </p:ext>
            </p:extLst>
          </p:nvPr>
        </p:nvGraphicFramePr>
        <p:xfrm>
          <a:off x="237489" y="1052736"/>
          <a:ext cx="873079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внеплановых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проверок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(энергетический надзор Тверская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область)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50722709"/>
              </p:ext>
            </p:extLst>
          </p:nvPr>
        </p:nvGraphicFramePr>
        <p:xfrm>
          <a:off x="755576" y="1844824"/>
          <a:ext cx="3456384" cy="439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91927037"/>
              </p:ext>
            </p:extLst>
          </p:nvPr>
        </p:nvGraphicFramePr>
        <p:xfrm>
          <a:off x="4788024" y="1988840"/>
          <a:ext cx="33123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502712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88815"/>
              </p:ext>
            </p:extLst>
          </p:nvPr>
        </p:nvGraphicFramePr>
        <p:xfrm>
          <a:off x="1043608" y="836712"/>
          <a:ext cx="7200799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9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Административное</a:t>
                      </a:r>
                      <a:r>
                        <a:rPr lang="ru-RU" sz="20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производство</a:t>
                      </a:r>
                      <a:endParaRPr lang="ru-RU" sz="20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(промышленный надзор Тверская область)</a:t>
                      </a:r>
                      <a:endParaRPr lang="ru-RU" sz="20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72400" y="6381750"/>
            <a:ext cx="691556" cy="4316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0" y="836712"/>
            <a:ext cx="9143999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967929" y="118941"/>
            <a:ext cx="792003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управление Федеральной службы по </a:t>
            </a: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экологическому,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и атомному надзору</a:t>
            </a:r>
          </a:p>
        </p:txBody>
      </p:sp>
      <p:pic>
        <p:nvPicPr>
          <p:cNvPr id="14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31797372"/>
              </p:ext>
            </p:extLst>
          </p:nvPr>
        </p:nvGraphicFramePr>
        <p:xfrm>
          <a:off x="253047" y="1628800"/>
          <a:ext cx="208670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585519150"/>
              </p:ext>
            </p:extLst>
          </p:nvPr>
        </p:nvGraphicFramePr>
        <p:xfrm>
          <a:off x="2332852" y="1658209"/>
          <a:ext cx="223914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15417145"/>
              </p:ext>
            </p:extLst>
          </p:nvPr>
        </p:nvGraphicFramePr>
        <p:xfrm>
          <a:off x="4576171" y="1628800"/>
          <a:ext cx="215607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23628932"/>
              </p:ext>
            </p:extLst>
          </p:nvPr>
        </p:nvGraphicFramePr>
        <p:xfrm>
          <a:off x="6804247" y="1628800"/>
          <a:ext cx="208480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5637040"/>
            <a:ext cx="82043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В 2020 г. направлено в суд </a:t>
            </a:r>
            <a:r>
              <a:rPr lang="ru-RU" sz="1600" b="1" smtClean="0">
                <a:solidFill>
                  <a:srgbClr val="C00000"/>
                </a:solidFill>
                <a:latin typeface="Calibri" panose="020F0502020204030204" pitchFamily="34" charset="0"/>
              </a:rPr>
              <a:t>13</a:t>
            </a:r>
            <a:r>
              <a:rPr lang="ru-RU" sz="1600" b="1" smtClean="0">
                <a:solidFill>
                  <a:schemeClr val="accent6"/>
                </a:solidFill>
                <a:latin typeface="Calibri" panose="020F0502020204030204" pitchFamily="34" charset="0"/>
              </a:rPr>
              <a:t> протоколов </a:t>
            </a: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ВЗД, по итогам рассмотрения которых</a:t>
            </a:r>
            <a:r>
              <a:rPr lang="en-US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:</a:t>
            </a: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en-US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˗ </a:t>
            </a: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административное приостановление деятельности</a:t>
            </a:r>
            <a:r>
              <a:rPr lang="en-US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9 </a:t>
            </a:r>
            <a:r>
              <a:rPr lang="en-US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˗ </a:t>
            </a:r>
            <a:r>
              <a:rPr lang="ru-RU" sz="16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штраф.</a:t>
            </a:r>
            <a:endParaRPr lang="ru-RU" sz="16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92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0260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16</a:t>
            </a:r>
            <a:endParaRPr lang="ru-RU" altLang="ru-RU" sz="1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8181" y="239130"/>
            <a:ext cx="7772400" cy="549275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9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7" y="268498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307"/>
              </p:ext>
            </p:extLst>
          </p:nvPr>
        </p:nvGraphicFramePr>
        <p:xfrm>
          <a:off x="1475656" y="98072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ОЗП (Тверская область)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79379498"/>
              </p:ext>
            </p:extLst>
          </p:nvPr>
        </p:nvGraphicFramePr>
        <p:xfrm>
          <a:off x="249570" y="1700808"/>
          <a:ext cx="396238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77281937"/>
              </p:ext>
            </p:extLst>
          </p:nvPr>
        </p:nvGraphicFramePr>
        <p:xfrm>
          <a:off x="4644008" y="1700808"/>
          <a:ext cx="40324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9722983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20687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7171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81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17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5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1373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Скругленный прямоугольник 1"/>
          <p:cNvSpPr>
            <a:spLocks noChangeArrowheads="1"/>
          </p:cNvSpPr>
          <p:nvPr/>
        </p:nvSpPr>
        <p:spPr bwMode="auto">
          <a:xfrm>
            <a:off x="688975" y="908050"/>
            <a:ext cx="7843838" cy="649288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Аттестация </a:t>
            </a:r>
            <a:r>
              <a:rPr lang="ru-RU" altLang="ru-RU" b="1" dirty="0">
                <a:solidFill>
                  <a:srgbClr val="002060"/>
                </a:solidFill>
              </a:rPr>
              <a:t>руководителей и специалистов 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поднадзорных организаций (Тверская область)</a:t>
            </a:r>
            <a:endParaRPr lang="en-US" altLang="ru-RU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ru-RU" b="1" dirty="0" smtClean="0">
                <a:solidFill>
                  <a:srgbClr val="002060"/>
                </a:solidFill>
              </a:rPr>
              <a:t>(2019 </a:t>
            </a:r>
            <a:r>
              <a:rPr lang="ru-RU" altLang="ru-RU" b="1" dirty="0" smtClean="0">
                <a:solidFill>
                  <a:srgbClr val="002060"/>
                </a:solidFill>
              </a:rPr>
              <a:t>/ 2020)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6156176" y="4722581"/>
            <a:ext cx="187166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Поддельные протоколы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6114894" y="5167862"/>
            <a:ext cx="185737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Подлинные протоколы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84091293"/>
              </p:ext>
            </p:extLst>
          </p:nvPr>
        </p:nvGraphicFramePr>
        <p:xfrm>
          <a:off x="5289638" y="1557338"/>
          <a:ext cx="3456758" cy="439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6516216" y="3501008"/>
            <a:ext cx="914400" cy="8994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п</a:t>
            </a:r>
            <a:r>
              <a:rPr lang="ru-RU" sz="1800" b="1" dirty="0" smtClean="0">
                <a:solidFill>
                  <a:schemeClr val="bg1"/>
                </a:solidFill>
              </a:rPr>
              <a:t>роверено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150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81006"/>
              </p:ext>
            </p:extLst>
          </p:nvPr>
        </p:nvGraphicFramePr>
        <p:xfrm>
          <a:off x="713395" y="1988840"/>
          <a:ext cx="4576243" cy="13999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22501"/>
                <a:gridCol w="1653742"/>
              </a:tblGrid>
              <a:tr h="6810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заседаний аттестационной комиссии</a:t>
                      </a:r>
                      <a:endParaRPr lang="ru-RU" sz="1600" b="0" kern="1200" baseline="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43" marB="457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ru-RU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/  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1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43" marB="457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18915">
                <a:tc>
                  <a:txBody>
                    <a:bodyPr/>
                    <a:lstStyle/>
                    <a:p>
                      <a:pPr algn="l"/>
                      <a:r>
                        <a:rPr lang="ru-RU" sz="1600" baseline="0" dirty="0" smtClean="0">
                          <a:solidFill>
                            <a:srgbClr val="000066"/>
                          </a:solidFill>
                        </a:rPr>
                        <a:t>Доля лиц, успешно прошедших аттестацию</a:t>
                      </a:r>
                      <a:endParaRPr lang="ru-RU" sz="160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91452" marR="91452" marT="45743" marB="457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68 %</a:t>
                      </a:r>
                      <a:r>
                        <a:rPr lang="en-US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43" marB="4574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64088" y="1916832"/>
            <a:ext cx="33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Проверка протоколов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аттестации за 2020 г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13111516"/>
              </p:ext>
            </p:extLst>
          </p:nvPr>
        </p:nvGraphicFramePr>
        <p:xfrm>
          <a:off x="456406" y="3741588"/>
          <a:ext cx="50405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003971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0260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18</a:t>
            </a:r>
            <a:endParaRPr lang="ru-RU" altLang="ru-RU" sz="1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8181" y="239130"/>
            <a:ext cx="7772400" cy="549275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9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7" y="268498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0992935"/>
              </p:ext>
            </p:extLst>
          </p:nvPr>
        </p:nvGraphicFramePr>
        <p:xfrm>
          <a:off x="702524" y="1628800"/>
          <a:ext cx="79019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09872"/>
              </p:ext>
            </p:extLst>
          </p:nvPr>
        </p:nvGraphicFramePr>
        <p:xfrm>
          <a:off x="611560" y="980728"/>
          <a:ext cx="79208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Работа по приказу Центрального управления </a:t>
                      </a:r>
                      <a:r>
                        <a:rPr lang="ru-RU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Ростехнадзора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 09.01.2020 № 1 (Тверская область)</a:t>
                      </a:r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19392"/>
              </p:ext>
            </p:extLst>
          </p:nvPr>
        </p:nvGraphicFramePr>
        <p:xfrm>
          <a:off x="702524" y="5301208"/>
          <a:ext cx="775790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90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Факт эксплуатации подтвержден внеплановыми выездными проверками, согласованными с Прокуратурой Тверской области и Волжской природоохранной прокуратурой, а также ответами на запросы в  АО «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Газром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газораспределение Тверь» и администрации муниципальных образований Тверской области.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0352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17717039"/>
              </p:ext>
            </p:extLst>
          </p:nvPr>
        </p:nvGraphicFramePr>
        <p:xfrm>
          <a:off x="64558" y="3789040"/>
          <a:ext cx="4435433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6" name="Скругленный прямоугольник 1"/>
          <p:cNvSpPr>
            <a:spLocks noChangeArrowheads="1"/>
          </p:cNvSpPr>
          <p:nvPr/>
        </p:nvSpPr>
        <p:spPr bwMode="auto">
          <a:xfrm>
            <a:off x="611561" y="836712"/>
            <a:ext cx="7992888" cy="432048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Работа по приказу № 1 от 09.01.2020 за отчетный период</a:t>
            </a:r>
          </a:p>
        </p:txBody>
      </p:sp>
      <p:sp>
        <p:nvSpPr>
          <p:cNvPr id="1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452443" y="6378868"/>
            <a:ext cx="691556" cy="4316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0" y="836712"/>
            <a:ext cx="9143999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967929" y="118941"/>
            <a:ext cx="792003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управление Федеральной службы по </a:t>
            </a: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экологическому,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1" lang="ru-RU" b="1" dirty="0" smtClean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</a:t>
            </a:r>
            <a:r>
              <a:rPr kumimoji="1" lang="ru-RU" b="1" dirty="0">
                <a:ln w="1905"/>
                <a:solidFill>
                  <a:srgbClr val="082FA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и атомному надзору</a:t>
            </a:r>
          </a:p>
        </p:txBody>
      </p:sp>
      <p:pic>
        <p:nvPicPr>
          <p:cNvPr id="14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8941"/>
            <a:ext cx="576064" cy="5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33159609"/>
              </p:ext>
            </p:extLst>
          </p:nvPr>
        </p:nvGraphicFramePr>
        <p:xfrm>
          <a:off x="-108520" y="1268760"/>
          <a:ext cx="457199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 bwMode="auto">
          <a:xfrm>
            <a:off x="4569744" y="1268760"/>
            <a:ext cx="2256" cy="5544616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algn="l" rotWithShape="0">
              <a:prstClr val="black">
                <a:alpha val="40000"/>
              </a:prstClr>
            </a:outerShdw>
          </a:effectLst>
        </p:spPr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91195"/>
              </p:ext>
            </p:extLst>
          </p:nvPr>
        </p:nvGraphicFramePr>
        <p:xfrm>
          <a:off x="4753026" y="1268760"/>
          <a:ext cx="4134941" cy="4549194"/>
        </p:xfrm>
        <a:graphic>
          <a:graphicData uri="http://schemas.openxmlformats.org/drawingml/2006/table">
            <a:tbl>
              <a:tblPr/>
              <a:tblGrid>
                <a:gridCol w="3595788"/>
                <a:gridCol w="539153"/>
              </a:tblGrid>
              <a:tr h="36004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результате установлено: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A2DC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A2DC"/>
                    </a:solidFill>
                  </a:tcPr>
                </a:tc>
              </a:tr>
              <a:tr h="3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имеют лицензии на 01.01.2020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Ликвидированы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эксплуатируют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Исключены из реестра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86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эксплуатируют ОПО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75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Зарегистрированы новые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75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лицензию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75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предостережений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75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проверок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75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протоколов ВЗД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ahoma" pitchFamily="34" charset="0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ahoma" pitchFamily="34" charset="0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  <a:tr h="375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штрафов (ЮЛ)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0F2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19617" y="5805264"/>
            <a:ext cx="4049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 состоянию на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01.01.2021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осуществляют деятельность без лицензии 81 организация - по реестру ОПО;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62 </a:t>
            </a:r>
            <a:r>
              <a:rPr lang="ru-RU" sz="1400" b="1" smtClean="0">
                <a:solidFill>
                  <a:srgbClr val="C00000"/>
                </a:solidFill>
              </a:rPr>
              <a:t>организации – фактически. </a:t>
            </a:r>
            <a:endParaRPr lang="ru-RU" sz="1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39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453336"/>
            <a:ext cx="2026620" cy="4046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/>
              <a:t>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46747" y="138695"/>
            <a:ext cx="7772400" cy="549275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4704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9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" y="161805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Скругленный прямоугольник 1"/>
          <p:cNvSpPr>
            <a:spLocks noChangeArrowheads="1"/>
          </p:cNvSpPr>
          <p:nvPr/>
        </p:nvSpPr>
        <p:spPr bwMode="auto">
          <a:xfrm>
            <a:off x="323528" y="881384"/>
            <a:ext cx="8496944" cy="720626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Заместитель руководителя курирует деятельность отделов 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на территории Тверской области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2" y="1988840"/>
            <a:ext cx="8705280" cy="424847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117904" y="6381327"/>
            <a:ext cx="20260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20</a:t>
            </a:r>
            <a:endParaRPr lang="ru-RU" altLang="ru-RU" sz="1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142875"/>
            <a:ext cx="7772400" cy="549275"/>
          </a:xfrm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  <a:endParaRPr lang="ru-RU" altLang="ru-RU" sz="1600" b="1" dirty="0" smtClean="0">
              <a:solidFill>
                <a:srgbClr val="2D2D8A"/>
              </a:solidFill>
              <a:latin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83626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71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72243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Скругленный прямоугольник 3"/>
          <p:cNvSpPr>
            <a:spLocks noChangeArrowheads="1"/>
          </p:cNvSpPr>
          <p:nvPr/>
        </p:nvSpPr>
        <p:spPr bwMode="auto">
          <a:xfrm>
            <a:off x="223838" y="849250"/>
            <a:ext cx="8740775" cy="935038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Принятие мер в </a:t>
            </a:r>
            <a:r>
              <a:rPr lang="ru-RU" altLang="ru-RU" sz="1600" b="1" dirty="0">
                <a:solidFill>
                  <a:srgbClr val="002060"/>
                </a:solidFill>
              </a:rPr>
              <a:t>отношении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организаций</a:t>
            </a:r>
            <a:r>
              <a:rPr lang="ru-RU" altLang="ru-RU" sz="1600" b="1" dirty="0">
                <a:solidFill>
                  <a:srgbClr val="002060"/>
                </a:solidFill>
              </a:rPr>
              <a:t>, </a:t>
            </a:r>
            <a:endParaRPr lang="ru-RU" altLang="ru-RU" sz="16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не </a:t>
            </a:r>
            <a:r>
              <a:rPr lang="ru-RU" altLang="ru-RU" sz="1600" b="1" dirty="0">
                <a:solidFill>
                  <a:srgbClr val="002060"/>
                </a:solidFill>
              </a:rPr>
              <a:t>представивших отчет о производственном контроле </a:t>
            </a:r>
            <a:endParaRPr lang="ru-RU" altLang="ru-RU" sz="16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в области промышленной безопасности за 2019 год</a:t>
            </a:r>
          </a:p>
          <a:p>
            <a:pPr algn="ctr" eaLnBrk="1" hangingPunct="1"/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2106" y="1844824"/>
            <a:ext cx="3653829" cy="4536503"/>
          </a:xfrm>
          <a:prstGeom prst="roundRect">
            <a:avLst/>
          </a:prstGeom>
          <a:gradFill>
            <a:gsLst>
              <a:gs pos="33000">
                <a:srgbClr val="ECFEFD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667 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поднадзорных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организаций</a:t>
            </a: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altLang="ru-RU" sz="2000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250  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не представили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            отчет </a:t>
            </a:r>
            <a:r>
              <a:rPr lang="ru-RU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(37.4%)</a:t>
            </a:r>
            <a:endParaRPr lang="ru-RU" sz="2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из них: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600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ликвидированных  – 68 (10 %)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600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подлежат привлечению к ответственности – 181 (27 %)</a:t>
            </a:r>
          </a:p>
          <a:p>
            <a:pPr marL="360000" eaLnBrk="1" hangingPunct="1">
              <a:defRPr/>
            </a:pP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69291901"/>
              </p:ext>
            </p:extLst>
          </p:nvPr>
        </p:nvGraphicFramePr>
        <p:xfrm>
          <a:off x="4108671" y="1124744"/>
          <a:ext cx="48245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8564020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</a:t>
            </a:r>
            <a:r>
              <a:rPr lang="ru-RU" sz="2400" kern="0" dirty="0" smtClean="0">
                <a:solidFill>
                  <a:schemeClr val="accent6"/>
                </a:solidFill>
              </a:rPr>
              <a:t>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 smtClean="0"/>
              <a:t>21</a:t>
            </a:r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3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60" y="980729"/>
            <a:ext cx="777240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ПОДНАДЗОРНЫЕ ОБЪЕКТЫ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Тверской области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Объект 1"/>
          <p:cNvSpPr>
            <a:spLocks noGrp="1"/>
          </p:cNvSpPr>
          <p:nvPr>
            <p:ph sz="half" idx="1"/>
          </p:nvPr>
        </p:nvSpPr>
        <p:spPr>
          <a:xfrm>
            <a:off x="467544" y="2136998"/>
            <a:ext cx="4015132" cy="4104456"/>
          </a:xfrm>
          <a:solidFill>
            <a:schemeClr val="lt1">
              <a:alpha val="87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5600" b="1" i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области промышленной безопасности:</a:t>
            </a:r>
            <a:endParaRPr lang="ru-RU" sz="56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3100" dirty="0" smtClean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cs typeface="Times New Roman" pitchFamily="18" charset="0"/>
              </a:rPr>
              <a:t>В государственном реестре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cs typeface="Times New Roman" pitchFamily="18" charset="0"/>
              </a:rPr>
              <a:t>опасных производственных объектов зарегистрировано:</a:t>
            </a:r>
          </a:p>
          <a:p>
            <a:pPr marL="0" indent="0">
              <a:spcBef>
                <a:spcPts val="600"/>
              </a:spcBef>
              <a:buNone/>
            </a:pPr>
            <a:endParaRPr lang="ru-RU" sz="2500" i="1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5500" b="1" i="1" dirty="0" smtClean="0">
                <a:latin typeface="+mj-lt"/>
                <a:cs typeface="Times New Roman" pitchFamily="18" charset="0"/>
              </a:rPr>
              <a:t>поднадзорных организаций</a:t>
            </a:r>
            <a:r>
              <a:rPr lang="ru-RU" sz="5500" b="1" dirty="0" smtClean="0">
                <a:latin typeface="+mj-lt"/>
                <a:cs typeface="Times New Roman" pitchFamily="18" charset="0"/>
              </a:rPr>
              <a:t>         </a:t>
            </a:r>
            <a:r>
              <a:rPr lang="ru-RU" sz="5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5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672</a:t>
            </a:r>
            <a:r>
              <a:rPr lang="ru-RU" sz="5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5500" b="1" i="1" dirty="0">
                <a:latin typeface="+mj-lt"/>
                <a:cs typeface="Times New Roman" pitchFamily="18" charset="0"/>
              </a:rPr>
              <a:t>опасных производственных </a:t>
            </a:r>
            <a:endParaRPr lang="ru-RU" sz="5500" b="1" i="1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5500" b="1" i="1" dirty="0" smtClean="0">
                <a:latin typeface="+mj-lt"/>
                <a:cs typeface="Times New Roman" pitchFamily="18" charset="0"/>
              </a:rPr>
              <a:t>объектов                                          </a:t>
            </a:r>
            <a:r>
              <a:rPr lang="ru-RU" sz="5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55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1247</a:t>
            </a:r>
            <a:r>
              <a:rPr lang="ru-RU" sz="5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700" dirty="0" smtClean="0">
                <a:latin typeface="+mj-lt"/>
                <a:cs typeface="Times New Roman" pitchFamily="18" charset="0"/>
              </a:rPr>
              <a:t>     </a:t>
            </a:r>
            <a:endParaRPr lang="ru-RU" sz="37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700" dirty="0">
                <a:latin typeface="+mj-lt"/>
                <a:cs typeface="Times New Roman" pitchFamily="18" charset="0"/>
              </a:rPr>
              <a:t> </a:t>
            </a:r>
            <a:r>
              <a:rPr lang="ru-RU" sz="3700" dirty="0" smtClean="0">
                <a:latin typeface="+mj-lt"/>
                <a:cs typeface="Times New Roman" pitchFamily="18" charset="0"/>
              </a:rPr>
              <a:t>    </a:t>
            </a:r>
            <a:r>
              <a:rPr lang="ru-RU" sz="5600" dirty="0" smtClean="0">
                <a:latin typeface="+mj-lt"/>
                <a:cs typeface="Times New Roman" pitchFamily="18" charset="0"/>
              </a:rPr>
              <a:t>по классам опасности: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5600" dirty="0" smtClean="0">
                <a:latin typeface="+mj-lt"/>
                <a:cs typeface="Times New Roman" pitchFamily="18" charset="0"/>
              </a:rPr>
              <a:t>    </a:t>
            </a:r>
            <a:r>
              <a:rPr lang="en-US" sz="5600" dirty="0" smtClean="0">
                <a:latin typeface="+mj-lt"/>
                <a:cs typeface="Times New Roman" pitchFamily="18" charset="0"/>
              </a:rPr>
              <a:t>I</a:t>
            </a:r>
            <a:r>
              <a:rPr lang="ru-RU" sz="5600" dirty="0" smtClean="0">
                <a:latin typeface="+mj-lt"/>
                <a:cs typeface="Times New Roman" pitchFamily="18" charset="0"/>
              </a:rPr>
              <a:t> класс  </a:t>
            </a:r>
            <a:r>
              <a:rPr lang="ru-RU" sz="5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5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0</a:t>
            </a:r>
            <a:r>
              <a:rPr lang="ru-RU" sz="5600" dirty="0" smtClean="0">
                <a:latin typeface="+mj-lt"/>
                <a:cs typeface="Times New Roman" pitchFamily="18" charset="0"/>
              </a:rPr>
              <a:t>                     </a:t>
            </a:r>
            <a:r>
              <a:rPr lang="en-US" sz="5600" dirty="0" smtClean="0">
                <a:latin typeface="+mj-lt"/>
                <a:cs typeface="Times New Roman" pitchFamily="18" charset="0"/>
              </a:rPr>
              <a:t>III</a:t>
            </a:r>
            <a:r>
              <a:rPr lang="ru-RU" sz="5600" dirty="0" smtClean="0">
                <a:latin typeface="+mj-lt"/>
                <a:cs typeface="Times New Roman" pitchFamily="18" charset="0"/>
              </a:rPr>
              <a:t> </a:t>
            </a:r>
            <a:r>
              <a:rPr lang="ru-RU" sz="5600" dirty="0">
                <a:latin typeface="+mj-lt"/>
                <a:cs typeface="Times New Roman" pitchFamily="18" charset="0"/>
              </a:rPr>
              <a:t>класс </a:t>
            </a:r>
            <a:r>
              <a:rPr lang="ru-RU" sz="56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 </a:t>
            </a:r>
            <a:r>
              <a:rPr lang="ru-RU" sz="5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731</a:t>
            </a:r>
            <a:r>
              <a:rPr lang="ru-RU" sz="5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5600" dirty="0" smtClean="0">
                <a:latin typeface="+mj-lt"/>
                <a:cs typeface="Times New Roman" pitchFamily="18" charset="0"/>
              </a:rPr>
              <a:t>    </a:t>
            </a:r>
            <a:r>
              <a:rPr lang="en-US" sz="5600" dirty="0" smtClean="0">
                <a:latin typeface="+mj-lt"/>
                <a:cs typeface="Times New Roman" pitchFamily="18" charset="0"/>
              </a:rPr>
              <a:t>II</a:t>
            </a:r>
            <a:r>
              <a:rPr lang="ru-RU" sz="5600" dirty="0" smtClean="0">
                <a:latin typeface="+mj-lt"/>
                <a:cs typeface="Times New Roman" pitchFamily="18" charset="0"/>
              </a:rPr>
              <a:t> класс </a:t>
            </a:r>
            <a:r>
              <a:rPr lang="ru-RU" sz="5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5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23 </a:t>
            </a:r>
            <a:r>
              <a:rPr lang="ru-RU" sz="5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         </a:t>
            </a:r>
            <a:r>
              <a:rPr lang="en-US" sz="5600" dirty="0" smtClean="0">
                <a:latin typeface="+mj-lt"/>
                <a:cs typeface="Times New Roman" pitchFamily="18" charset="0"/>
              </a:rPr>
              <a:t>IV</a:t>
            </a:r>
            <a:r>
              <a:rPr lang="ru-RU" sz="5600" dirty="0" smtClean="0">
                <a:latin typeface="+mj-lt"/>
                <a:cs typeface="Times New Roman" pitchFamily="18" charset="0"/>
              </a:rPr>
              <a:t> </a:t>
            </a:r>
            <a:r>
              <a:rPr lang="ru-RU" sz="5600" dirty="0">
                <a:latin typeface="+mj-lt"/>
                <a:cs typeface="Times New Roman" pitchFamily="18" charset="0"/>
              </a:rPr>
              <a:t>класс </a:t>
            </a:r>
            <a:r>
              <a:rPr lang="ru-RU" sz="56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–  </a:t>
            </a:r>
            <a:r>
              <a:rPr lang="ru-RU" sz="5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493</a:t>
            </a:r>
            <a:endParaRPr lang="ru-RU" sz="56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                              </a:t>
            </a:r>
            <a:endParaRPr lang="ru-RU" sz="34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4300" dirty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9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Всем </a:t>
            </a:r>
            <a:r>
              <a:rPr lang="ru-RU" sz="49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ОПО</a:t>
            </a:r>
            <a:r>
              <a:rPr lang="ru-RU" sz="49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присвоен класс опасности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4716016" y="2132856"/>
            <a:ext cx="4032448" cy="4104456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2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области энергетической безопасности: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4900" b="1" i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dirty="0">
                <a:solidFill>
                  <a:srgbClr val="002060"/>
                </a:solidFill>
                <a:cs typeface="Times New Roman" pitchFamily="18" charset="0"/>
              </a:rPr>
              <a:t>Число поднадзорных организаций </a:t>
            </a:r>
            <a:r>
              <a:rPr lang="ru-RU" sz="5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– 12058</a:t>
            </a:r>
            <a:r>
              <a:rPr lang="ru-RU" sz="5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5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5600" dirty="0" err="1">
                <a:solidFill>
                  <a:srgbClr val="002060"/>
                </a:solidFill>
                <a:cs typeface="Times New Roman" pitchFamily="18" charset="0"/>
              </a:rPr>
              <a:t>т.ч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. электросетевых организаций       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- 15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теплоснабжающих 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организаций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- 132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dirty="0">
                <a:solidFill>
                  <a:srgbClr val="002060"/>
                </a:solidFill>
                <a:cs typeface="Times New Roman" pitchFamily="18" charset="0"/>
              </a:rPr>
              <a:t>Число поднадзорных объектов      </a:t>
            </a:r>
            <a:r>
              <a:rPr lang="ru-RU" sz="5600" b="1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26048</a:t>
            </a:r>
            <a:endParaRPr lang="ru-RU" sz="5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Электростанций 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12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5600" dirty="0" err="1">
                <a:solidFill>
                  <a:srgbClr val="002060"/>
                </a:solidFill>
                <a:cs typeface="Times New Roman" pitchFamily="18" charset="0"/>
              </a:rPr>
              <a:t>т.ч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. 7 тепловых)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Котельных       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1176</a:t>
            </a:r>
            <a:endParaRPr lang="ru-RU" sz="5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   Протяженность тепловых сетей </a:t>
            </a:r>
            <a:r>
              <a:rPr lang="ru-RU" sz="5600" b="1" dirty="0" smtClean="0">
                <a:solidFill>
                  <a:srgbClr val="C00000"/>
                </a:solidFill>
                <a:cs typeface="Times New Roman" pitchFamily="18" charset="0"/>
              </a:rPr>
              <a:t>1705</a:t>
            </a:r>
            <a:r>
              <a:rPr lang="ru-RU" sz="5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км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Электрических подстанций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– 13160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   Протяженность линий электропередачи </a:t>
            </a:r>
            <a:r>
              <a:rPr lang="ru-RU" sz="5600" b="1" dirty="0">
                <a:solidFill>
                  <a:srgbClr val="C00000"/>
                </a:solidFill>
                <a:cs typeface="Times New Roman" pitchFamily="18" charset="0"/>
              </a:rPr>
              <a:t>57872</a:t>
            </a:r>
            <a:r>
              <a:rPr lang="ru-RU" sz="5600" dirty="0">
                <a:solidFill>
                  <a:srgbClr val="002060"/>
                </a:solidFill>
                <a:cs typeface="Times New Roman" pitchFamily="18" charset="0"/>
              </a:rPr>
              <a:t> км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4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59" y="910766"/>
            <a:ext cx="7772400" cy="64770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Аварии и несчастные случаи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(промышленный надзор)</a:t>
            </a:r>
          </a:p>
          <a:p>
            <a:pPr algn="ct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840" y="6089520"/>
            <a:ext cx="808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о результатах расследований внесена в подсистему КСИ своевременно и в полном объеме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36765024"/>
              </p:ext>
            </p:extLst>
          </p:nvPr>
        </p:nvGraphicFramePr>
        <p:xfrm>
          <a:off x="971600" y="4077072"/>
          <a:ext cx="7776864" cy="187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3840" y="6089520"/>
            <a:ext cx="808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о результатах расследований внесена в подсистему КСИ своевременно и в полном объеме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136763627"/>
              </p:ext>
            </p:extLst>
          </p:nvPr>
        </p:nvGraphicFramePr>
        <p:xfrm>
          <a:off x="323528" y="1916832"/>
          <a:ext cx="8820472" cy="187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81473317"/>
              </p:ext>
            </p:extLst>
          </p:nvPr>
        </p:nvGraphicFramePr>
        <p:xfrm>
          <a:off x="523840" y="1772816"/>
          <a:ext cx="82246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6935104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5</a:t>
            </a:r>
            <a:endParaRPr lang="ru-RU" altLang="ru-RU" sz="1600" dirty="0"/>
          </a:p>
          <a:p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59" y="910766"/>
            <a:ext cx="7772400" cy="64770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09900"/>
              </p:ext>
            </p:extLst>
          </p:nvPr>
        </p:nvGraphicFramePr>
        <p:xfrm>
          <a:off x="323528" y="1632519"/>
          <a:ext cx="8352928" cy="431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3167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9861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Фотоматериалы с места расследования аварии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ООО «Тверская генерация»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84" y="1687888"/>
            <a:ext cx="7965800" cy="2570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4" y="4258455"/>
            <a:ext cx="7965799" cy="24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99903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6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59" y="910766"/>
            <a:ext cx="7772400" cy="64770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3528" y="1632519"/>
          <a:ext cx="8352928" cy="431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3167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6818" y="933649"/>
            <a:ext cx="8121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Фотоматериалы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 места расследования аварии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НПП «СПЕЦАВИА»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Server\делопроизводство\Отдел общего промышленного надзора по Тверской области\Коротун В.Е\ФОТО АВАРИЯ СПЕЦАВИА\image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0959"/>
            <a:ext cx="828091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делопроизводство\Отдел общего промышленного надзора по Тверской области\Коротун В.Е\ФОТО АВАРИЯ СПЕЦАВИА\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33056"/>
            <a:ext cx="8280918" cy="29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4993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7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60" y="908720"/>
            <a:ext cx="7772400" cy="64770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Аварии и  несчастные случаи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(энергетический надзор)</a:t>
            </a:r>
          </a:p>
          <a:p>
            <a:pPr algn="ct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8503" y="1772816"/>
          <a:ext cx="8352928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32048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4"/>
                          </a:solidFill>
                        </a:rPr>
                        <a:t>Тверская область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accent4"/>
                          </a:solidFill>
                        </a:rPr>
                        <a:t>Несчастные случаи</a:t>
                      </a:r>
                      <a:endParaRPr lang="ru-RU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25017524"/>
              </p:ext>
            </p:extLst>
          </p:nvPr>
        </p:nvGraphicFramePr>
        <p:xfrm>
          <a:off x="1259632" y="4221088"/>
          <a:ext cx="7226228" cy="187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04824363"/>
              </p:ext>
            </p:extLst>
          </p:nvPr>
        </p:nvGraphicFramePr>
        <p:xfrm>
          <a:off x="971600" y="2204864"/>
          <a:ext cx="75142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3840" y="6089520"/>
            <a:ext cx="8080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о результатах расследований внесена в подсистему КСИ своевременно и в полном объеме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20645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801BF-8EC2-4348-B918-16DEEE6C87D2}" type="slidenum">
              <a:rPr lang="ru-RU" altLang="ru-RU" sz="1600" smtClean="0"/>
              <a:pPr/>
              <a:t>8</a:t>
            </a:fld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26276067"/>
              </p:ext>
            </p:extLst>
          </p:nvPr>
        </p:nvGraphicFramePr>
        <p:xfrm>
          <a:off x="323528" y="1916832"/>
          <a:ext cx="225591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70734549"/>
              </p:ext>
            </p:extLst>
          </p:nvPr>
        </p:nvGraphicFramePr>
        <p:xfrm>
          <a:off x="2771800" y="2132856"/>
          <a:ext cx="28083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50996539"/>
              </p:ext>
            </p:extLst>
          </p:nvPr>
        </p:nvGraphicFramePr>
        <p:xfrm>
          <a:off x="5724128" y="1988840"/>
          <a:ext cx="3168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68096"/>
              </p:ext>
            </p:extLst>
          </p:nvPr>
        </p:nvGraphicFramePr>
        <p:xfrm>
          <a:off x="251520" y="1052736"/>
          <a:ext cx="864096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плановых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проверок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(промышленный надзор Тверская область)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393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0F3DD8-D5ED-4CA3-8329-FDA751285215}" type="slidenum">
              <a:rPr lang="ru-RU" altLang="ru-RU" sz="1600" smtClean="0"/>
              <a:pPr/>
              <a:t>9</a:t>
            </a:fld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58565"/>
              </p:ext>
            </p:extLst>
          </p:nvPr>
        </p:nvGraphicFramePr>
        <p:xfrm>
          <a:off x="206600" y="980728"/>
          <a:ext cx="873079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внеплановых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проверок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(промышленный надзор Тверская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область)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17741601"/>
              </p:ext>
            </p:extLst>
          </p:nvPr>
        </p:nvGraphicFramePr>
        <p:xfrm>
          <a:off x="251520" y="1700808"/>
          <a:ext cx="2304256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40856233"/>
              </p:ext>
            </p:extLst>
          </p:nvPr>
        </p:nvGraphicFramePr>
        <p:xfrm>
          <a:off x="2771800" y="2492896"/>
          <a:ext cx="25202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38235029"/>
              </p:ext>
            </p:extLst>
          </p:nvPr>
        </p:nvGraphicFramePr>
        <p:xfrm>
          <a:off x="5508104" y="1988840"/>
          <a:ext cx="3456384" cy="410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75137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67976</TotalTime>
  <Words>810</Words>
  <Application>Microsoft Office PowerPoint</Application>
  <PresentationFormat>Экран (4:3)</PresentationFormat>
  <Paragraphs>229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</vt:vector>
  </TitlesOfParts>
  <Company>ГГТН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Стафёров</cp:lastModifiedBy>
  <cp:revision>2908</cp:revision>
  <cp:lastPrinted>2021-03-11T05:00:57Z</cp:lastPrinted>
  <dcterms:created xsi:type="dcterms:W3CDTF">2000-02-02T11:29:10Z</dcterms:created>
  <dcterms:modified xsi:type="dcterms:W3CDTF">2021-04-14T10:49:21Z</dcterms:modified>
</cp:coreProperties>
</file>